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9" r:id="rId2"/>
    <p:sldId id="257" r:id="rId3"/>
    <p:sldId id="260" r:id="rId4"/>
    <p:sldId id="298" r:id="rId5"/>
    <p:sldId id="289" r:id="rId6"/>
    <p:sldId id="285" r:id="rId7"/>
    <p:sldId id="281" r:id="rId8"/>
    <p:sldId id="328" r:id="rId9"/>
    <p:sldId id="282" r:id="rId10"/>
    <p:sldId id="300" r:id="rId11"/>
    <p:sldId id="299" r:id="rId12"/>
    <p:sldId id="315" r:id="rId13"/>
    <p:sldId id="318" r:id="rId14"/>
    <p:sldId id="319" r:id="rId15"/>
    <p:sldId id="310" r:id="rId16"/>
    <p:sldId id="308" r:id="rId17"/>
    <p:sldId id="311" r:id="rId18"/>
    <p:sldId id="313" r:id="rId19"/>
    <p:sldId id="305" r:id="rId20"/>
    <p:sldId id="317" r:id="rId21"/>
    <p:sldId id="306" r:id="rId22"/>
    <p:sldId id="316" r:id="rId23"/>
    <p:sldId id="304" r:id="rId24"/>
    <p:sldId id="307" r:id="rId25"/>
    <p:sldId id="314" r:id="rId26"/>
    <p:sldId id="322" r:id="rId27"/>
    <p:sldId id="323" r:id="rId28"/>
    <p:sldId id="324" r:id="rId29"/>
    <p:sldId id="327" r:id="rId30"/>
    <p:sldId id="320" r:id="rId31"/>
    <p:sldId id="321" r:id="rId32"/>
    <p:sldId id="329" r:id="rId33"/>
    <p:sldId id="326" r:id="rId34"/>
    <p:sldId id="32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 설희" initials="임설" lastIdx="1" clrIdx="0">
    <p:extLst>
      <p:ext uri="{19B8F6BF-5375-455C-9EA6-DF929625EA0E}">
        <p15:presenceInfo xmlns:p15="http://schemas.microsoft.com/office/powerpoint/2012/main" userId="feb583fe35adb6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C5C"/>
    <a:srgbClr val="FCD40C"/>
    <a:srgbClr val="ECB401"/>
    <a:srgbClr val="2FCFDB"/>
    <a:srgbClr val="372D2D"/>
    <a:srgbClr val="83473D"/>
    <a:srgbClr val="E9ECF1"/>
    <a:srgbClr val="E8EBF0"/>
    <a:srgbClr val="E3E7EA"/>
    <a:srgbClr val="EAE9E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2" autoAdjust="0"/>
    <p:restoredTop sz="96230" autoAdjust="0"/>
  </p:normalViewPr>
  <p:slideViewPr>
    <p:cSldViewPr snapToGrid="0" showGuides="1">
      <p:cViewPr varScale="1">
        <p:scale>
          <a:sx n="62" d="100"/>
          <a:sy n="62" d="100"/>
        </p:scale>
        <p:origin x="102" y="52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B57BB-8360-4BF0-A8FB-71AB7F6C870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4A0C5-9452-47B9-A4BD-D96FAC885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73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4A0C5-9452-47B9-A4BD-D96FAC885B2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2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4A0C5-9452-47B9-A4BD-D96FAC885B2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24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4A0C5-9452-47B9-A4BD-D96FAC885B2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2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5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6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7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9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svg"/><Relationship Id="rId7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5.sv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.sv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4EE31-37BD-4B13-BEB4-2A928FA34B96}"/>
              </a:ext>
            </a:extLst>
          </p:cNvPr>
          <p:cNvSpPr txBox="1"/>
          <p:nvPr/>
        </p:nvSpPr>
        <p:spPr>
          <a:xfrm>
            <a:off x="3685011" y="2808053"/>
            <a:ext cx="4580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편 한  밥 상</a:t>
            </a:r>
          </a:p>
        </p:txBody>
      </p:sp>
    </p:spTree>
    <p:extLst>
      <p:ext uri="{BB962C8B-B14F-4D97-AF65-F5344CB8AC3E}">
        <p14:creationId xmlns:p14="http://schemas.microsoft.com/office/powerpoint/2010/main" val="129377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165687" y="102125"/>
            <a:ext cx="4824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Work flow (</a:t>
            </a:r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소비자</a:t>
            </a:r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 </a:t>
            </a:r>
            <a:endParaRPr lang="ko-KR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F l o w   C h a r t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E0F001-BFEB-4FB4-C398-31F32988E9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941" y="925977"/>
            <a:ext cx="10885217" cy="54438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1DBB7E-FF17-4ECB-44D1-7EE47BF21AB5}"/>
              </a:ext>
            </a:extLst>
          </p:cNvPr>
          <p:cNvSpPr/>
          <p:nvPr/>
        </p:nvSpPr>
        <p:spPr>
          <a:xfrm>
            <a:off x="1965875" y="5387622"/>
            <a:ext cx="312376" cy="982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4E92A4-6396-D590-6CD4-696119D7F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8361" y="6582631"/>
            <a:ext cx="2036716" cy="2391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09057E-47B4-A7FF-C8F8-ACC4FA674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7403" y="912093"/>
            <a:ext cx="615149" cy="59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9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9129A75-97B5-E465-01AB-1F2098EC1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361" y="6582631"/>
            <a:ext cx="2036716" cy="2391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D24B725-DFEF-568D-9ABA-066A7D55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85" y="902612"/>
            <a:ext cx="9838592" cy="59279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152987" y="76725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Data Base </a:t>
            </a:r>
            <a:endParaRPr lang="ko-KR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08542" y="616821"/>
            <a:ext cx="2029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 y s q l   W o r k B e n c h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3AA702-21BA-E048-2FFB-0162CE49AB8D}"/>
              </a:ext>
            </a:extLst>
          </p:cNvPr>
          <p:cNvSpPr txBox="1"/>
          <p:nvPr/>
        </p:nvSpPr>
        <p:spPr>
          <a:xfrm>
            <a:off x="5401338" y="893677"/>
            <a:ext cx="763486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배송지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4CA3-5A10-8E02-38E7-CB1BCEF6DABE}"/>
              </a:ext>
            </a:extLst>
          </p:cNvPr>
          <p:cNvSpPr txBox="1"/>
          <p:nvPr/>
        </p:nvSpPr>
        <p:spPr>
          <a:xfrm>
            <a:off x="4998595" y="2319538"/>
            <a:ext cx="948392" cy="400110"/>
          </a:xfrm>
          <a:prstGeom prst="rect">
            <a:avLst/>
          </a:prstGeom>
          <a:solidFill>
            <a:srgbClr val="546C5C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회원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3E1C7-C934-8B7E-32F9-DDAC2160AB5C}"/>
              </a:ext>
            </a:extLst>
          </p:cNvPr>
          <p:cNvSpPr txBox="1"/>
          <p:nvPr/>
        </p:nvSpPr>
        <p:spPr>
          <a:xfrm>
            <a:off x="2373551" y="2687315"/>
            <a:ext cx="909544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1:1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문의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E1E80-9A02-727C-CB66-7B57884C73F4}"/>
              </a:ext>
            </a:extLst>
          </p:cNvPr>
          <p:cNvSpPr txBox="1"/>
          <p:nvPr/>
        </p:nvSpPr>
        <p:spPr>
          <a:xfrm>
            <a:off x="4105843" y="4600919"/>
            <a:ext cx="611086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후기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40D73-A99D-E0B7-D8C6-B5D1E42D1FAC}"/>
              </a:ext>
            </a:extLst>
          </p:cNvPr>
          <p:cNvSpPr txBox="1"/>
          <p:nvPr/>
        </p:nvSpPr>
        <p:spPr>
          <a:xfrm>
            <a:off x="2734038" y="1050305"/>
            <a:ext cx="611086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EA125-8D57-431F-61E3-E3FE10E3E368}"/>
              </a:ext>
            </a:extLst>
          </p:cNvPr>
          <p:cNvSpPr txBox="1"/>
          <p:nvPr/>
        </p:nvSpPr>
        <p:spPr>
          <a:xfrm>
            <a:off x="7517274" y="2631726"/>
            <a:ext cx="1048385" cy="400110"/>
          </a:xfrm>
          <a:prstGeom prst="rect">
            <a:avLst/>
          </a:prstGeom>
          <a:solidFill>
            <a:srgbClr val="546C5C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696D2-5C95-250D-489A-1466ADFEDD9C}"/>
              </a:ext>
            </a:extLst>
          </p:cNvPr>
          <p:cNvSpPr txBox="1"/>
          <p:nvPr/>
        </p:nvSpPr>
        <p:spPr>
          <a:xfrm>
            <a:off x="7387324" y="1369659"/>
            <a:ext cx="919877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AABC4-1DEF-7951-0AB4-A1D7FF5EE4E0}"/>
              </a:ext>
            </a:extLst>
          </p:cNvPr>
          <p:cNvSpPr txBox="1"/>
          <p:nvPr/>
        </p:nvSpPr>
        <p:spPr>
          <a:xfrm>
            <a:off x="10330268" y="937136"/>
            <a:ext cx="79589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이미지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FBC0EA-7036-CABA-B51B-868AD00E67D8}"/>
              </a:ext>
            </a:extLst>
          </p:cNvPr>
          <p:cNvSpPr txBox="1"/>
          <p:nvPr/>
        </p:nvSpPr>
        <p:spPr>
          <a:xfrm>
            <a:off x="10280317" y="2310746"/>
            <a:ext cx="956252" cy="400110"/>
          </a:xfrm>
          <a:prstGeom prst="rect">
            <a:avLst/>
          </a:prstGeom>
          <a:solidFill>
            <a:srgbClr val="546C5C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C86FA-4885-8822-CC5E-AFB9C108991E}"/>
              </a:ext>
            </a:extLst>
          </p:cNvPr>
          <p:cNvSpPr txBox="1"/>
          <p:nvPr/>
        </p:nvSpPr>
        <p:spPr>
          <a:xfrm>
            <a:off x="8053009" y="5090418"/>
            <a:ext cx="97923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주문상세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647A636-F9CF-D580-8409-B6F37E6B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4" y="6542146"/>
            <a:ext cx="2036716" cy="2391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C3F755-9F38-A9B6-D1D6-00E3D6A6A27A}"/>
              </a:ext>
            </a:extLst>
          </p:cNvPr>
          <p:cNvSpPr txBox="1"/>
          <p:nvPr/>
        </p:nvSpPr>
        <p:spPr>
          <a:xfrm>
            <a:off x="10135945" y="4715600"/>
            <a:ext cx="919877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123307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4A28B-B906-FEBA-96BE-6FF6BBE02F99}"/>
              </a:ext>
            </a:extLst>
          </p:cNvPr>
          <p:cNvSpPr txBox="1"/>
          <p:nvPr/>
        </p:nvSpPr>
        <p:spPr>
          <a:xfrm>
            <a:off x="901331" y="2583389"/>
            <a:ext cx="4723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 I, 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 술</a:t>
            </a:r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 세</a:t>
            </a:r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    </a:t>
            </a:r>
          </a:p>
          <a:p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메 인 </a:t>
            </a:r>
            <a:r>
              <a:rPr lang="ko-KR" altLang="en-US" sz="6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페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이 지</a:t>
            </a:r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             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0A540-E29D-6649-1FB3-0FA4E18851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7430" y="-4063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20252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메인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45572" y="41970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C6F07F-3A7B-B2F1-7FC3-94A4AC7F5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8361" y="6582631"/>
            <a:ext cx="2036716" cy="239129"/>
          </a:xfrm>
          <a:prstGeom prst="rect">
            <a:avLst/>
          </a:prstGeom>
        </p:spPr>
      </p:pic>
      <p:pic>
        <p:nvPicPr>
          <p:cNvPr id="3" name="main">
            <a:hlinkClick r:id="" action="ppaction://media"/>
            <a:extLst>
              <a:ext uri="{FF2B5EF4-FFF2-40B4-BE49-F238E27FC236}">
                <a16:creationId xmlns:a16="http://schemas.microsoft.com/office/drawing/2014/main" id="{9C8978B8-C8BE-3AA5-751F-57FE9B8969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05052" y="782347"/>
            <a:ext cx="8156634" cy="60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1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20252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상세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45572" y="41970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766102-F522-19BC-4B8D-67634F38E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8361" y="6582631"/>
            <a:ext cx="2036716" cy="239129"/>
          </a:xfrm>
          <a:prstGeom prst="rect">
            <a:avLst/>
          </a:prstGeom>
        </p:spPr>
      </p:pic>
      <p:pic>
        <p:nvPicPr>
          <p:cNvPr id="9" name="item_detail">
            <a:hlinkClick r:id="" action="ppaction://media"/>
            <a:extLst>
              <a:ext uri="{FF2B5EF4-FFF2-40B4-BE49-F238E27FC236}">
                <a16:creationId xmlns:a16="http://schemas.microsoft.com/office/drawing/2014/main" id="{FB967857-625B-5969-E9B5-7673AAF75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06634" y="780467"/>
            <a:ext cx="8162262" cy="60599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8636BA-014A-48BE-0F69-2EC4517C5CC2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1107C3-E4CF-4DB2-AE25-B3347EA2C2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4A28B-B906-FEBA-96BE-6FF6BBE02F99}"/>
              </a:ext>
            </a:extLst>
          </p:cNvPr>
          <p:cNvSpPr txBox="1"/>
          <p:nvPr/>
        </p:nvSpPr>
        <p:spPr>
          <a:xfrm>
            <a:off x="901331" y="2583389"/>
            <a:ext cx="4723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 I, 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 술</a:t>
            </a:r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 세</a:t>
            </a:r>
            <a:endParaRPr lang="en-US" altLang="ko-KR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		 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관 리 자</a:t>
            </a:r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             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15B38A-1E5D-541C-EE1D-548CC3256B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318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31740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상품 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45572" y="41970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FE4840-A281-A27F-408E-4964AD820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8361" y="6582631"/>
            <a:ext cx="2036716" cy="239129"/>
          </a:xfrm>
          <a:prstGeom prst="rect">
            <a:avLst/>
          </a:prstGeom>
        </p:spPr>
      </p:pic>
      <p:pic>
        <p:nvPicPr>
          <p:cNvPr id="6" name="admin_item">
            <a:hlinkClick r:id="" action="ppaction://media"/>
            <a:extLst>
              <a:ext uri="{FF2B5EF4-FFF2-40B4-BE49-F238E27FC236}">
                <a16:creationId xmlns:a16="http://schemas.microsoft.com/office/drawing/2014/main" id="{F0310B78-1001-4646-DF1F-55EBB94D2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07080" y="780437"/>
            <a:ext cx="8154605" cy="60443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4C0B64-0DCB-CBAB-660E-24B8C6010525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0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2683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회원 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45572" y="41970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454C31-BE55-E88B-E28D-A5367B057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4184" y="6565031"/>
            <a:ext cx="2137816" cy="250999"/>
          </a:xfrm>
          <a:prstGeom prst="rect">
            <a:avLst/>
          </a:prstGeom>
        </p:spPr>
      </p:pic>
      <p:pic>
        <p:nvPicPr>
          <p:cNvPr id="9" name="admin_user">
            <a:hlinkClick r:id="" action="ppaction://media"/>
            <a:extLst>
              <a:ext uri="{FF2B5EF4-FFF2-40B4-BE49-F238E27FC236}">
                <a16:creationId xmlns:a16="http://schemas.microsoft.com/office/drawing/2014/main" id="{F9369E0C-F8B8-B18D-4771-A13D4C814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9539" y="780440"/>
            <a:ext cx="8165126" cy="60775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742B26-B62F-9E1D-0F9D-79E17760F7AB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6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1107C3-E4CF-4DB2-AE25-B3347EA2C2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901331" y="2583389"/>
            <a:ext cx="4723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 I, 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 술</a:t>
            </a:r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 세</a:t>
            </a:r>
            <a:endParaRPr lang="en-US" altLang="ko-KR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		 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소 비 자</a:t>
            </a:r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             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ED8D4E-B91E-0419-5CC3-2844CBC65A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9002"/>
            <a:ext cx="6096000" cy="68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44419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 - </a:t>
            </a:r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로그인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45572" y="41970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70A753-C598-2924-0D79-694663867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1738" y="6555351"/>
            <a:ext cx="2220262" cy="260679"/>
          </a:xfrm>
          <a:prstGeom prst="rect">
            <a:avLst/>
          </a:prstGeom>
        </p:spPr>
      </p:pic>
      <p:pic>
        <p:nvPicPr>
          <p:cNvPr id="10" name="naverLogin">
            <a:hlinkClick r:id="" action="ppaction://media"/>
            <a:extLst>
              <a:ext uri="{FF2B5EF4-FFF2-40B4-BE49-F238E27FC236}">
                <a16:creationId xmlns:a16="http://schemas.microsoft.com/office/drawing/2014/main" id="{9911840D-CC86-2865-BD7F-54546B1B55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8730" y="781958"/>
            <a:ext cx="8162617" cy="60531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FCB07DD-08ED-C4BE-905F-77401788987E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9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83D5F-A6AD-4EE2-A11F-717419A4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600546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 획 의 도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613444" y="401868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8916B6-2E86-6A6B-BCFF-C4B5C1E00EE1}"/>
              </a:ext>
            </a:extLst>
          </p:cNvPr>
          <p:cNvSpPr txBox="1"/>
          <p:nvPr/>
        </p:nvSpPr>
        <p:spPr>
          <a:xfrm>
            <a:off x="6535116" y="2215190"/>
            <a:ext cx="5293270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 쇼핑 사이트</a:t>
            </a:r>
            <a:endParaRPr lang="en-US" altLang="ko-KR" sz="20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시중 웹 사이트 중 접근성이 좋음</a:t>
            </a:r>
            <a:endParaRPr lang="en-US" altLang="ko-KR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- </a:t>
            </a:r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게시판</a:t>
            </a:r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상품</a:t>
            </a:r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결제 </a:t>
            </a:r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회원 등 다양한 기능 구현 가능  </a:t>
            </a:r>
            <a:endParaRPr lang="en-US" altLang="ko-KR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A1288-D918-9928-CA71-38130A6653F0}"/>
              </a:ext>
            </a:extLst>
          </p:cNvPr>
          <p:cNvSpPr txBox="1"/>
          <p:nvPr/>
        </p:nvSpPr>
        <p:spPr>
          <a:xfrm>
            <a:off x="6613444" y="4245380"/>
            <a:ext cx="5293270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밀키트</a:t>
            </a:r>
            <a:endParaRPr lang="en-US" altLang="ko-KR" sz="2000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 </a:t>
            </a:r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코로나</a:t>
            </a:r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인한 국내 시장의 성장</a:t>
            </a:r>
            <a:endParaRPr lang="en-US" altLang="ko-KR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-  </a:t>
            </a:r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간편 </a:t>
            </a:r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깔끔한 </a:t>
            </a:r>
            <a:r>
              <a:rPr lang="en-US" altLang="ko-KR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 I </a:t>
            </a:r>
            <a:r>
              <a:rPr lang="ko-KR" altLang="en-US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컨셉에 맞는 제품군</a:t>
            </a:r>
            <a:endParaRPr lang="en-US" altLang="ko-KR" spc="-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51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44419"/>
            <a:ext cx="4012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 – </a:t>
            </a:r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배송지 등록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45572" y="41970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3" name="delyform">
            <a:hlinkClick r:id="" action="ppaction://media"/>
            <a:extLst>
              <a:ext uri="{FF2B5EF4-FFF2-40B4-BE49-F238E27FC236}">
                <a16:creationId xmlns:a16="http://schemas.microsoft.com/office/drawing/2014/main" id="{EBE24F2F-1CB0-A5BA-00BA-7D3A5C45D7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4963" y="782041"/>
            <a:ext cx="8165514" cy="60672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C74B97-D817-DB53-26CE-306834D6D416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71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44419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장바구니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45572" y="41970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6" name="cart">
            <a:hlinkClick r:id="" action="ppaction://media"/>
            <a:extLst>
              <a:ext uri="{FF2B5EF4-FFF2-40B4-BE49-F238E27FC236}">
                <a16:creationId xmlns:a16="http://schemas.microsoft.com/office/drawing/2014/main" id="{2BA78792-0E8B-5608-C3B2-40340D1D8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7746" y="781260"/>
            <a:ext cx="8171523" cy="6003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004E0D-04AB-F5F6-DA54-B8F444D43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4815" y="6542339"/>
            <a:ext cx="2220262" cy="2606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372D64-F3E7-5220-304C-F29EEC3E5EA3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1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44419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주문조회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45572" y="41970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user_order">
            <a:hlinkClick r:id="" action="ppaction://media"/>
            <a:extLst>
              <a:ext uri="{FF2B5EF4-FFF2-40B4-BE49-F238E27FC236}">
                <a16:creationId xmlns:a16="http://schemas.microsoft.com/office/drawing/2014/main" id="{4F1C9EF7-9202-0A27-CC4D-9B78132406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7745" y="782041"/>
            <a:ext cx="8171524" cy="60717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F0C846-16BE-A1E8-E62C-382355B51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6176" y="6561743"/>
            <a:ext cx="2165824" cy="2542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9C55FC4-6835-A8BD-C584-6EE466FC9B73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99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44419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결제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45572" y="41970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88ED8F-6699-A775-B5CD-0C7653502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2402" y="6536057"/>
            <a:ext cx="2352675" cy="276225"/>
          </a:xfrm>
          <a:prstGeom prst="rect">
            <a:avLst/>
          </a:prstGeom>
        </p:spPr>
      </p:pic>
      <p:pic>
        <p:nvPicPr>
          <p:cNvPr id="3" name="pay">
            <a:hlinkClick r:id="" action="ppaction://media"/>
            <a:extLst>
              <a:ext uri="{FF2B5EF4-FFF2-40B4-BE49-F238E27FC236}">
                <a16:creationId xmlns:a16="http://schemas.microsoft.com/office/drawing/2014/main" id="{9E6D7937-B252-2251-A0C6-CFCE6BDDAB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04734" y="781958"/>
            <a:ext cx="8168439" cy="60760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9952DE1-3AA2-58D3-3AD2-0EF669C89E67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01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8" y="144419"/>
            <a:ext cx="679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게시판 </a:t>
            </a:r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- </a:t>
            </a:r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공지사항ㆍ문의ㆍ후기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45572" y="41970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6" name="board">
            <a:hlinkClick r:id="" action="ppaction://media"/>
            <a:extLst>
              <a:ext uri="{FF2B5EF4-FFF2-40B4-BE49-F238E27FC236}">
                <a16:creationId xmlns:a16="http://schemas.microsoft.com/office/drawing/2014/main" id="{9E821AA9-AFB0-4E2E-12E4-CEB3166F7A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6041" y="786253"/>
            <a:ext cx="8173228" cy="60794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4B68E5-52F2-E552-A6E6-F48E41C99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9325" y="6581775"/>
            <a:ext cx="2352675" cy="2762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D117A7-A746-9E17-37C5-F9BA67846819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1107C3-E4CF-4DB2-AE25-B3347EA2C2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901331" y="3459042"/>
            <a:ext cx="4723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	  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 원 발 표</a:t>
            </a:r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       </a:t>
            </a:r>
            <a:endParaRPr lang="ko-KR" altLang="en-US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A6B02B-F0D1-4376-9A18-540AB91721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8" y="144419"/>
            <a:ext cx="679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회원가입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45572" y="41970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4B68E5-52F2-E552-A6E6-F48E41C99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325" y="6581775"/>
            <a:ext cx="2352675" cy="276225"/>
          </a:xfrm>
          <a:prstGeom prst="rect">
            <a:avLst/>
          </a:prstGeom>
        </p:spPr>
      </p:pic>
      <p:pic>
        <p:nvPicPr>
          <p:cNvPr id="3" name="register">
            <a:hlinkClick r:id="" action="ppaction://media"/>
            <a:extLst>
              <a:ext uri="{FF2B5EF4-FFF2-40B4-BE49-F238E27FC236}">
                <a16:creationId xmlns:a16="http://schemas.microsoft.com/office/drawing/2014/main" id="{41DD9744-4DFE-7202-3BA1-18C3226E0B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9811" y="784177"/>
            <a:ext cx="8175046" cy="60634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E738A0-6256-98E7-4540-88462DB4F4C4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4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46373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회원가입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53387" y="65415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88ED8F-6699-A775-B5CD-0C765350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402" y="6536057"/>
            <a:ext cx="2352675" cy="2762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C7D6EA-7AAF-D9FA-46C5-7096BDA731C0}"/>
              </a:ext>
            </a:extLst>
          </p:cNvPr>
          <p:cNvSpPr/>
          <p:nvPr/>
        </p:nvSpPr>
        <p:spPr>
          <a:xfrm>
            <a:off x="318977" y="923895"/>
            <a:ext cx="11551894" cy="57967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9DA0C2-DD93-8FB1-CDDC-BFC38F756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75" y="974281"/>
            <a:ext cx="4128307" cy="27373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783782-670E-B37D-0CF1-69AB2B5AD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836" y="978021"/>
            <a:ext cx="7276181" cy="27335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AE1E41-4283-1517-D0AE-BC046F1B47C9}"/>
              </a:ext>
            </a:extLst>
          </p:cNvPr>
          <p:cNvSpPr txBox="1"/>
          <p:nvPr/>
        </p:nvSpPr>
        <p:spPr>
          <a:xfrm>
            <a:off x="3236890" y="974281"/>
            <a:ext cx="126609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Annotation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7F56BA-E283-3DF8-E4E5-8BEA71A35778}"/>
              </a:ext>
            </a:extLst>
          </p:cNvPr>
          <p:cNvSpPr txBox="1"/>
          <p:nvPr/>
        </p:nvSpPr>
        <p:spPr>
          <a:xfrm>
            <a:off x="10577253" y="972276"/>
            <a:ext cx="1247764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Validator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5055D01-DEC1-4E62-41EF-AD2B3E247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83" y="3749646"/>
            <a:ext cx="4135999" cy="29245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03B5DD0-4501-94FE-AF43-9D3910AFD4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8836" y="3749646"/>
            <a:ext cx="7276181" cy="29245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AFB2A9-643E-11C7-CE8F-1A179BD078C8}"/>
              </a:ext>
            </a:extLst>
          </p:cNvPr>
          <p:cNvSpPr txBox="1"/>
          <p:nvPr/>
        </p:nvSpPr>
        <p:spPr>
          <a:xfrm>
            <a:off x="3806372" y="3749646"/>
            <a:ext cx="69661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VO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12C00D-3424-EF5B-4ABD-D6A229E2EC64}"/>
              </a:ext>
            </a:extLst>
          </p:cNvPr>
          <p:cNvSpPr txBox="1"/>
          <p:nvPr/>
        </p:nvSpPr>
        <p:spPr>
          <a:xfrm>
            <a:off x="10577253" y="3749895"/>
            <a:ext cx="1247764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Controller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07E53E-BFC1-1863-6A60-E72C5902A1B6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88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488ED8F-6699-A775-B5CD-0C7653502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402" y="6536057"/>
            <a:ext cx="2352675" cy="27622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FBDC88DF-4C08-E57B-5E15-2D3CEAF81A39}"/>
              </a:ext>
            </a:extLst>
          </p:cNvPr>
          <p:cNvSpPr/>
          <p:nvPr/>
        </p:nvSpPr>
        <p:spPr>
          <a:xfrm>
            <a:off x="321913" y="3656076"/>
            <a:ext cx="11551894" cy="307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28789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장바구니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453387" y="65415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C7D6EA-7AAF-D9FA-46C5-7096BDA731C0}"/>
              </a:ext>
            </a:extLst>
          </p:cNvPr>
          <p:cNvSpPr/>
          <p:nvPr/>
        </p:nvSpPr>
        <p:spPr>
          <a:xfrm>
            <a:off x="327769" y="929123"/>
            <a:ext cx="11551894" cy="2560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BD831BB-DD69-253B-4964-F39CEEFE6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46" b="14214"/>
          <a:stretch/>
        </p:blipFill>
        <p:spPr>
          <a:xfrm>
            <a:off x="422797" y="1012231"/>
            <a:ext cx="5639028" cy="10956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008A841-C12B-CF33-F63E-D012998298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09" t="11508" r="462" b="9291"/>
          <a:stretch/>
        </p:blipFill>
        <p:spPr>
          <a:xfrm>
            <a:off x="393360" y="2206372"/>
            <a:ext cx="5668465" cy="121635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AB22856-F1E1-5463-91B1-EE2DCFC0D6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" t="14486" r="-19" b="11446"/>
          <a:stretch/>
        </p:blipFill>
        <p:spPr>
          <a:xfrm>
            <a:off x="6136952" y="999039"/>
            <a:ext cx="5650000" cy="110888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F99B399-94EF-B467-17B2-B0078AFF09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94" b="8819"/>
          <a:stretch/>
        </p:blipFill>
        <p:spPr>
          <a:xfrm>
            <a:off x="6136953" y="2204216"/>
            <a:ext cx="5661688" cy="1213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CA668-F600-EC01-EF08-20DC054871BD}"/>
              </a:ext>
            </a:extLst>
          </p:cNvPr>
          <p:cNvSpPr txBox="1"/>
          <p:nvPr/>
        </p:nvSpPr>
        <p:spPr>
          <a:xfrm>
            <a:off x="5562130" y="2008562"/>
            <a:ext cx="1092101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REST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A675281-7678-99B4-B8B0-47C213E44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021" y="3726638"/>
            <a:ext cx="5639028" cy="291467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AA41D6-C593-8931-739C-840470E1FD9A}"/>
              </a:ext>
            </a:extLst>
          </p:cNvPr>
          <p:cNvSpPr txBox="1"/>
          <p:nvPr/>
        </p:nvSpPr>
        <p:spPr>
          <a:xfrm>
            <a:off x="4813068" y="3729785"/>
            <a:ext cx="1247764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Controller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A2DBB5ED-8AFD-27F2-92A1-A15BAC96D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0177" y="3726638"/>
            <a:ext cx="5644741" cy="289188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22C3100-DA9D-1B02-B307-FB8C188959AE}"/>
              </a:ext>
            </a:extLst>
          </p:cNvPr>
          <p:cNvSpPr txBox="1"/>
          <p:nvPr/>
        </p:nvSpPr>
        <p:spPr>
          <a:xfrm>
            <a:off x="10876459" y="3729979"/>
            <a:ext cx="89324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Service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2190E3-37D0-B0FF-2BE0-596249C74325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7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28789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장바구니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53387" y="65415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88ED8F-6699-A775-B5CD-0C765350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402" y="6536057"/>
            <a:ext cx="2352675" cy="2762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C7D6EA-7AAF-D9FA-46C5-7096BDA731C0}"/>
              </a:ext>
            </a:extLst>
          </p:cNvPr>
          <p:cNvSpPr/>
          <p:nvPr/>
        </p:nvSpPr>
        <p:spPr>
          <a:xfrm>
            <a:off x="318977" y="916856"/>
            <a:ext cx="11551894" cy="57967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93BF99B-3F0D-43AA-0CD3-DB5011120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017" y="960436"/>
            <a:ext cx="5650001" cy="5710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871D5A-B654-A837-F9A7-D15205ECE299}"/>
              </a:ext>
            </a:extLst>
          </p:cNvPr>
          <p:cNvSpPr txBox="1"/>
          <p:nvPr/>
        </p:nvSpPr>
        <p:spPr>
          <a:xfrm>
            <a:off x="10931681" y="948473"/>
            <a:ext cx="89324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Service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4904C7-4398-144B-765E-C935D3C84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66" y="960435"/>
            <a:ext cx="5751701" cy="5710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CA668-F600-EC01-EF08-20DC054871BD}"/>
              </a:ext>
            </a:extLst>
          </p:cNvPr>
          <p:cNvSpPr txBox="1"/>
          <p:nvPr/>
        </p:nvSpPr>
        <p:spPr>
          <a:xfrm>
            <a:off x="4881303" y="950730"/>
            <a:ext cx="1247764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Controller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2C6BE0-4716-D8A4-A447-4B89E6759DE9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0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A9C6A1-CFBB-4BDF-9F1A-04582F0324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428539" y="444813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편한밥상 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 rot="5400000">
            <a:off x="1160637" y="1414653"/>
            <a:ext cx="459090" cy="13452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694315" y="246170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175816" y="2448691"/>
            <a:ext cx="4467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기본에 집중한 깔끔한 사이트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D9D9D-0A87-4A3B-9953-6BE5CEAB3EC8}"/>
              </a:ext>
            </a:extLst>
          </p:cNvPr>
          <p:cNvSpPr txBox="1"/>
          <p:nvPr/>
        </p:nvSpPr>
        <p:spPr>
          <a:xfrm>
            <a:off x="1205316" y="3011340"/>
            <a:ext cx="355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필수적인 기능을 군더더기 없이 제공하는 편한 쇼핑몰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41D92A-3E3B-4143-878A-104E3D1CF39A}"/>
              </a:ext>
            </a:extLst>
          </p:cNvPr>
          <p:cNvSpPr txBox="1"/>
          <p:nvPr/>
        </p:nvSpPr>
        <p:spPr>
          <a:xfrm>
            <a:off x="694315" y="48708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4FA6B4-57BA-4E8B-A2DA-E04DD1D0A685}"/>
              </a:ext>
            </a:extLst>
          </p:cNvPr>
          <p:cNvSpPr txBox="1"/>
          <p:nvPr/>
        </p:nvSpPr>
        <p:spPr>
          <a:xfrm>
            <a:off x="60938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C291D-2922-4BF2-BAF0-4F8D451A13E8}"/>
              </a:ext>
            </a:extLst>
          </p:cNvPr>
          <p:cNvSpPr txBox="1"/>
          <p:nvPr/>
        </p:nvSpPr>
        <p:spPr>
          <a:xfrm>
            <a:off x="694315" y="1851984"/>
            <a:ext cx="13083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소 비 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EB52CC-9690-FBB0-450A-05BF326DA9C6}"/>
              </a:ext>
            </a:extLst>
          </p:cNvPr>
          <p:cNvSpPr/>
          <p:nvPr/>
        </p:nvSpPr>
        <p:spPr>
          <a:xfrm rot="5400000">
            <a:off x="1142202" y="3766853"/>
            <a:ext cx="459090" cy="13452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FB3D9-5B19-C7A0-0AD8-00AEF611D662}"/>
              </a:ext>
            </a:extLst>
          </p:cNvPr>
          <p:cNvSpPr txBox="1"/>
          <p:nvPr/>
        </p:nvSpPr>
        <p:spPr>
          <a:xfrm>
            <a:off x="717563" y="4197638"/>
            <a:ext cx="13083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관 리 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1FB3B3-F4FB-3A0E-3518-1A65A1EEF5BF}"/>
              </a:ext>
            </a:extLst>
          </p:cNvPr>
          <p:cNvSpPr txBox="1"/>
          <p:nvPr/>
        </p:nvSpPr>
        <p:spPr>
          <a:xfrm>
            <a:off x="1135461" y="4857208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상품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회원 관리가 편한 사이트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34127-0E88-3382-4DD1-35CCD028AA8D}"/>
              </a:ext>
            </a:extLst>
          </p:cNvPr>
          <p:cNvSpPr txBox="1"/>
          <p:nvPr/>
        </p:nvSpPr>
        <p:spPr>
          <a:xfrm>
            <a:off x="1210130" y="5484390"/>
            <a:ext cx="355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쇼핑몰 관리 업무를 쉽게 처리하는 편한 쇼핑몰</a:t>
            </a:r>
          </a:p>
        </p:txBody>
      </p:sp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28789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상품 후기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53387" y="65415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88ED8F-6699-A775-B5CD-0C765350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402" y="6536057"/>
            <a:ext cx="2352675" cy="2762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C7D6EA-7AAF-D9FA-46C5-7096BDA731C0}"/>
              </a:ext>
            </a:extLst>
          </p:cNvPr>
          <p:cNvSpPr/>
          <p:nvPr/>
        </p:nvSpPr>
        <p:spPr>
          <a:xfrm>
            <a:off x="318977" y="916856"/>
            <a:ext cx="11551894" cy="57967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052A36F-D58F-FDCF-921D-F7585CD14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9" y="954607"/>
            <a:ext cx="11420456" cy="129567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F79F3EF-3230-453D-E411-0AF9290246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23" y="2288031"/>
            <a:ext cx="11412292" cy="4365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70AAE2-A6BB-C0CB-D88B-B4BD6245323D}"/>
              </a:ext>
            </a:extLst>
          </p:cNvPr>
          <p:cNvSpPr txBox="1"/>
          <p:nvPr/>
        </p:nvSpPr>
        <p:spPr>
          <a:xfrm>
            <a:off x="6564923" y="1780458"/>
            <a:ext cx="1570894" cy="273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B5260E-10DC-5BE7-60B4-C0DD8FFA685C}"/>
              </a:ext>
            </a:extLst>
          </p:cNvPr>
          <p:cNvSpPr txBox="1"/>
          <p:nvPr/>
        </p:nvSpPr>
        <p:spPr>
          <a:xfrm>
            <a:off x="8303847" y="1987425"/>
            <a:ext cx="1570894" cy="273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F3C8E7-5ED0-AA6E-2512-7AF9B45C7329}"/>
              </a:ext>
            </a:extLst>
          </p:cNvPr>
          <p:cNvSpPr txBox="1"/>
          <p:nvPr/>
        </p:nvSpPr>
        <p:spPr>
          <a:xfrm>
            <a:off x="973015" y="3729252"/>
            <a:ext cx="3684954" cy="424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93051-DE6E-6AEA-B202-B4B10F08F886}"/>
              </a:ext>
            </a:extLst>
          </p:cNvPr>
          <p:cNvSpPr txBox="1"/>
          <p:nvPr/>
        </p:nvSpPr>
        <p:spPr>
          <a:xfrm>
            <a:off x="1781907" y="4631930"/>
            <a:ext cx="3970216" cy="234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77B5C-920A-1DC4-E6AE-6B6705A0DADD}"/>
              </a:ext>
            </a:extLst>
          </p:cNvPr>
          <p:cNvSpPr txBox="1"/>
          <p:nvPr/>
        </p:nvSpPr>
        <p:spPr>
          <a:xfrm>
            <a:off x="1370473" y="6088646"/>
            <a:ext cx="1427435" cy="234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64EB3-399E-7299-1EFE-266EE35EC5C6}"/>
              </a:ext>
            </a:extLst>
          </p:cNvPr>
          <p:cNvSpPr txBox="1"/>
          <p:nvPr/>
        </p:nvSpPr>
        <p:spPr>
          <a:xfrm>
            <a:off x="10546812" y="2272400"/>
            <a:ext cx="1247764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Java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Script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C79C0-0256-B8E6-3E03-F5CBE0E5889A}"/>
              </a:ext>
            </a:extLst>
          </p:cNvPr>
          <p:cNvSpPr txBox="1"/>
          <p:nvPr/>
        </p:nvSpPr>
        <p:spPr>
          <a:xfrm>
            <a:off x="11113427" y="947749"/>
            <a:ext cx="67998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JSP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A1DFDD-9BFE-05E2-677E-C5EDEE67ADB9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28789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상품 후기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53387" y="65415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88ED8F-6699-A775-B5CD-0C765350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402" y="6536057"/>
            <a:ext cx="2352675" cy="2762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C7D6EA-7AAF-D9FA-46C5-7096BDA731C0}"/>
              </a:ext>
            </a:extLst>
          </p:cNvPr>
          <p:cNvSpPr/>
          <p:nvPr/>
        </p:nvSpPr>
        <p:spPr>
          <a:xfrm>
            <a:off x="318977" y="916856"/>
            <a:ext cx="11551894" cy="57967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D83CB47-A504-10B2-B355-C81EA2EA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6" y="945896"/>
            <a:ext cx="5736004" cy="571281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1A8106B-B62E-2539-F9CD-3A21DD4A5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811" y="945896"/>
            <a:ext cx="5694985" cy="40401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3AEF6E-7E17-BC64-9DDC-98B38E6455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812" y="5040923"/>
            <a:ext cx="5695192" cy="16177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8A2645-6F88-FD96-6192-77C5A11FAE73}"/>
              </a:ext>
            </a:extLst>
          </p:cNvPr>
          <p:cNvSpPr txBox="1"/>
          <p:nvPr/>
        </p:nvSpPr>
        <p:spPr>
          <a:xfrm>
            <a:off x="914398" y="2860433"/>
            <a:ext cx="2532185" cy="23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66DAC5-2627-A0E0-081C-187147EF8835}"/>
              </a:ext>
            </a:extLst>
          </p:cNvPr>
          <p:cNvSpPr txBox="1"/>
          <p:nvPr/>
        </p:nvSpPr>
        <p:spPr>
          <a:xfrm>
            <a:off x="6385170" y="2137509"/>
            <a:ext cx="3001108" cy="23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CA668-F600-EC01-EF08-20DC054871BD}"/>
              </a:ext>
            </a:extLst>
          </p:cNvPr>
          <p:cNvSpPr txBox="1"/>
          <p:nvPr/>
        </p:nvSpPr>
        <p:spPr>
          <a:xfrm>
            <a:off x="4847160" y="942132"/>
            <a:ext cx="1247764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Controller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71D5A-B654-A837-F9A7-D15205ECE299}"/>
              </a:ext>
            </a:extLst>
          </p:cNvPr>
          <p:cNvSpPr txBox="1"/>
          <p:nvPr/>
        </p:nvSpPr>
        <p:spPr>
          <a:xfrm>
            <a:off x="10938556" y="945896"/>
            <a:ext cx="89324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Service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441D21-FF96-90B3-798C-1112CFB976AA}"/>
              </a:ext>
            </a:extLst>
          </p:cNvPr>
          <p:cNvSpPr txBox="1"/>
          <p:nvPr/>
        </p:nvSpPr>
        <p:spPr>
          <a:xfrm>
            <a:off x="10902244" y="5020373"/>
            <a:ext cx="92955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Mapper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DEDDC6-D1D3-9755-4485-E13E36165C26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03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BAEB73-753C-D131-4899-78CAD3CD54D6}"/>
              </a:ext>
            </a:extLst>
          </p:cNvPr>
          <p:cNvSpPr/>
          <p:nvPr/>
        </p:nvSpPr>
        <p:spPr>
          <a:xfrm>
            <a:off x="2210123" y="1301981"/>
            <a:ext cx="7030283" cy="2584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2878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발송처리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453387" y="65415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88ED8F-6699-A775-B5CD-0C7653502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402" y="6536057"/>
            <a:ext cx="2352675" cy="2762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05B2BFC-53BD-57F0-7B62-FFA822563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291" y="1371464"/>
            <a:ext cx="6913946" cy="2445914"/>
          </a:xfrm>
          <a:prstGeom prst="rect">
            <a:avLst/>
          </a:prstGeom>
        </p:spPr>
      </p:pic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B1B55EBA-2544-21C2-6ADB-215C4CB30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67387"/>
              </p:ext>
            </p:extLst>
          </p:nvPr>
        </p:nvGraphicFramePr>
        <p:xfrm>
          <a:off x="2210124" y="4197888"/>
          <a:ext cx="7017004" cy="189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56">
                  <a:extLst>
                    <a:ext uri="{9D8B030D-6E8A-4147-A177-3AD203B41FA5}">
                      <a16:colId xmlns:a16="http://schemas.microsoft.com/office/drawing/2014/main" val="4084065118"/>
                    </a:ext>
                  </a:extLst>
                </a:gridCol>
                <a:gridCol w="2532700">
                  <a:extLst>
                    <a:ext uri="{9D8B030D-6E8A-4147-A177-3AD203B41FA5}">
                      <a16:colId xmlns:a16="http://schemas.microsoft.com/office/drawing/2014/main" val="3534185548"/>
                    </a:ext>
                  </a:extLst>
                </a:gridCol>
                <a:gridCol w="2609448">
                  <a:extLst>
                    <a:ext uri="{9D8B030D-6E8A-4147-A177-3AD203B41FA5}">
                      <a16:colId xmlns:a16="http://schemas.microsoft.com/office/drawing/2014/main" val="3196703802"/>
                    </a:ext>
                  </a:extLst>
                </a:gridCol>
              </a:tblGrid>
              <a:tr h="6324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itemNo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상품번호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itemAmount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주문수량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791433"/>
                  </a:ext>
                </a:extLst>
              </a:tr>
              <a:tr h="632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감바스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24064"/>
                  </a:ext>
                </a:extLst>
              </a:tr>
              <a:tr h="632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스테이크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30129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F1D553-D313-F847-0C1C-15D94742F8EB}"/>
              </a:ext>
            </a:extLst>
          </p:cNvPr>
          <p:cNvSpPr txBox="1"/>
          <p:nvPr/>
        </p:nvSpPr>
        <p:spPr>
          <a:xfrm>
            <a:off x="8310853" y="1301981"/>
            <a:ext cx="92955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Mapper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282B7-8DF3-475A-DCD8-E2633B4ADD69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2878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발송처리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453387" y="65415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88ED8F-6699-A775-B5CD-0C7653502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402" y="6536057"/>
            <a:ext cx="2352675" cy="2762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C7D6EA-7AAF-D9FA-46C5-7096BDA731C0}"/>
              </a:ext>
            </a:extLst>
          </p:cNvPr>
          <p:cNvSpPr/>
          <p:nvPr/>
        </p:nvSpPr>
        <p:spPr>
          <a:xfrm>
            <a:off x="318977" y="916856"/>
            <a:ext cx="11551894" cy="57967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85BE18D-FEA3-FE92-FF93-3E8320F9AF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288" b="16795"/>
          <a:stretch/>
        </p:blipFill>
        <p:spPr>
          <a:xfrm>
            <a:off x="6497547" y="1027032"/>
            <a:ext cx="5226024" cy="55855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CB00A4-1E4F-FE93-DFB6-A5A695A2A1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884" b="16493"/>
          <a:stretch/>
        </p:blipFill>
        <p:spPr>
          <a:xfrm>
            <a:off x="392880" y="1027032"/>
            <a:ext cx="6023224" cy="5585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CA668-F600-EC01-EF08-20DC054871BD}"/>
              </a:ext>
            </a:extLst>
          </p:cNvPr>
          <p:cNvSpPr txBox="1"/>
          <p:nvPr/>
        </p:nvSpPr>
        <p:spPr>
          <a:xfrm>
            <a:off x="5168340" y="1030119"/>
            <a:ext cx="1247764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Controller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71D5A-B654-A837-F9A7-D15205ECE299}"/>
              </a:ext>
            </a:extLst>
          </p:cNvPr>
          <p:cNvSpPr txBox="1"/>
          <p:nvPr/>
        </p:nvSpPr>
        <p:spPr>
          <a:xfrm>
            <a:off x="10830331" y="1026928"/>
            <a:ext cx="89324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Service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80EAD9-3F17-4A86-94CC-0B1DECFC134A}"/>
              </a:ext>
            </a:extLst>
          </p:cNvPr>
          <p:cNvSpPr/>
          <p:nvPr/>
        </p:nvSpPr>
        <p:spPr>
          <a:xfrm>
            <a:off x="318977" y="1"/>
            <a:ext cx="404037" cy="762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2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488ED8F-6699-A775-B5CD-0C765350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402" y="6536057"/>
            <a:ext cx="2352675" cy="276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832269" y="12878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발송처리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40018" y="762852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53387" y="65415"/>
            <a:ext cx="619859" cy="619859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05B2BFC-53BD-57F0-7B62-FFA822563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982" y="1409183"/>
            <a:ext cx="6599604" cy="2059905"/>
          </a:xfrm>
          <a:prstGeom prst="rect">
            <a:avLst/>
          </a:prstGeom>
        </p:spPr>
      </p:pic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B1B55EBA-2544-21C2-6ADB-215C4CB30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55473"/>
              </p:ext>
            </p:extLst>
          </p:nvPr>
        </p:nvGraphicFramePr>
        <p:xfrm>
          <a:off x="2831123" y="3849876"/>
          <a:ext cx="6717323" cy="189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784">
                  <a:extLst>
                    <a:ext uri="{9D8B030D-6E8A-4147-A177-3AD203B41FA5}">
                      <a16:colId xmlns:a16="http://schemas.microsoft.com/office/drawing/2014/main" val="4084065118"/>
                    </a:ext>
                  </a:extLst>
                </a:gridCol>
                <a:gridCol w="2424535">
                  <a:extLst>
                    <a:ext uri="{9D8B030D-6E8A-4147-A177-3AD203B41FA5}">
                      <a16:colId xmlns:a16="http://schemas.microsoft.com/office/drawing/2014/main" val="3534185548"/>
                    </a:ext>
                  </a:extLst>
                </a:gridCol>
                <a:gridCol w="2498004">
                  <a:extLst>
                    <a:ext uri="{9D8B030D-6E8A-4147-A177-3AD203B41FA5}">
                      <a16:colId xmlns:a16="http://schemas.microsoft.com/office/drawing/2014/main" val="3196703802"/>
                    </a:ext>
                  </a:extLst>
                </a:gridCol>
              </a:tblGrid>
              <a:tr h="6324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itemNo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상품번호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itemAmount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주문수량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791433"/>
                  </a:ext>
                </a:extLst>
              </a:tr>
              <a:tr h="632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감바스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24064"/>
                  </a:ext>
                </a:extLst>
              </a:tr>
              <a:tr h="632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스테이크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29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30129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75AF78B-83E9-656E-7D1B-88925B6CD3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E71ACA9-26AC-8B82-DD48-705E2DE2153B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67090-3BB2-D46B-9F36-29689A823B6C}"/>
              </a:ext>
            </a:extLst>
          </p:cNvPr>
          <p:cNvSpPr txBox="1"/>
          <p:nvPr/>
        </p:nvSpPr>
        <p:spPr>
          <a:xfrm>
            <a:off x="4528904" y="3007766"/>
            <a:ext cx="3134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6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5673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128516" y="63500"/>
            <a:ext cx="3856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맑은 고딕 Semilight" panose="020B0502040204020203" pitchFamily="50" charset="-127"/>
              </a:rPr>
              <a:t>Work Plan</a:t>
            </a:r>
            <a:endParaRPr lang="ko-KR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128516" y="636752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작 업  일 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FBFD669-ADA1-4E4C-B128-FD943125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706352"/>
              </p:ext>
            </p:extLst>
          </p:nvPr>
        </p:nvGraphicFramePr>
        <p:xfrm>
          <a:off x="520995" y="1811972"/>
          <a:ext cx="11315058" cy="3731411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1236753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026919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1004341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1011836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  <a:gridCol w="1004341">
                  <a:extLst>
                    <a:ext uri="{9D8B030D-6E8A-4147-A177-3AD203B41FA5}">
                      <a16:colId xmlns:a16="http://schemas.microsoft.com/office/drawing/2014/main" val="3511735966"/>
                    </a:ext>
                  </a:extLst>
                </a:gridCol>
                <a:gridCol w="996846">
                  <a:extLst>
                    <a:ext uri="{9D8B030D-6E8A-4147-A177-3AD203B41FA5}">
                      <a16:colId xmlns:a16="http://schemas.microsoft.com/office/drawing/2014/main" val="360496956"/>
                    </a:ext>
                  </a:extLst>
                </a:gridCol>
                <a:gridCol w="1034321">
                  <a:extLst>
                    <a:ext uri="{9D8B030D-6E8A-4147-A177-3AD203B41FA5}">
                      <a16:colId xmlns:a16="http://schemas.microsoft.com/office/drawing/2014/main" val="88169141"/>
                    </a:ext>
                  </a:extLst>
                </a:gridCol>
                <a:gridCol w="1026827">
                  <a:extLst>
                    <a:ext uri="{9D8B030D-6E8A-4147-A177-3AD203B41FA5}">
                      <a16:colId xmlns:a16="http://schemas.microsoft.com/office/drawing/2014/main" val="3849028012"/>
                    </a:ext>
                  </a:extLst>
                </a:gridCol>
                <a:gridCol w="998574">
                  <a:extLst>
                    <a:ext uri="{9D8B030D-6E8A-4147-A177-3AD203B41FA5}">
                      <a16:colId xmlns:a16="http://schemas.microsoft.com/office/drawing/2014/main" val="367593296"/>
                    </a:ext>
                  </a:extLst>
                </a:gridCol>
                <a:gridCol w="974300">
                  <a:extLst>
                    <a:ext uri="{9D8B030D-6E8A-4147-A177-3AD203B41FA5}">
                      <a16:colId xmlns:a16="http://schemas.microsoft.com/office/drawing/2014/main" val="2631994527"/>
                    </a:ext>
                  </a:extLst>
                </a:gridCol>
              </a:tblGrid>
              <a:tr h="554442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1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2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3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4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5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6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7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8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620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계     획</a:t>
                      </a:r>
                      <a:endParaRPr lang="en-US" altLang="ko-KR" sz="20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맑은 고딕 Semilight" panose="020B0502040204020203" pitchFamily="50" charset="-127"/>
                        </a:rPr>
                        <a:t>프 로 젝 트  주 제 </a:t>
                      </a:r>
                      <a:r>
                        <a:rPr lang="en-US" altLang="ko-KR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맑은 고딕 Semilight" panose="020B0502040204020203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  <a:cs typeface="맑은 고딕 Semilight" panose="020B0502040204020203" pitchFamily="50" charset="-127"/>
                        </a:rPr>
                        <a:t>요 구 사 항  명 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551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설     계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테 이 블  구 축 </a:t>
                      </a:r>
                      <a:r>
                        <a:rPr lang="en-US" altLang="ko-KR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D B  </a:t>
                      </a:r>
                      <a:r>
                        <a:rPr lang="ko-KR" altLang="en-US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설 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12535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구    현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프 론 트 </a:t>
                      </a:r>
                      <a:r>
                        <a:rPr lang="en-US" altLang="ko-KR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백 엔 드</a:t>
                      </a:r>
                      <a:endParaRPr lang="en-US" altLang="ko-KR" sz="1600" dirty="0"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프 로 그 래 밍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651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테   스   트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서 비 스  안 정 성 및</a:t>
                      </a:r>
                      <a:endParaRPr lang="en-US" altLang="ko-KR" sz="1600" dirty="0"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성 능 검 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691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OTF Regular" panose="020B0600000101010101" pitchFamily="34" charset="-127"/>
                          <a:ea typeface="나눔스퀘어라운드OTF Regular" panose="020B0600000101010101" pitchFamily="34" charset="-127"/>
                        </a:rPr>
                        <a:t>유  지    보   수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디 버 그 </a:t>
                      </a:r>
                      <a:r>
                        <a:rPr lang="en-US" altLang="ko-KR" sz="1600" b="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사 용 자  의 견  반 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CD4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0687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6674F0B-EA2E-62D8-811E-206BC4DF6DC8}"/>
              </a:ext>
            </a:extLst>
          </p:cNvPr>
          <p:cNvSpPr txBox="1"/>
          <p:nvPr/>
        </p:nvSpPr>
        <p:spPr>
          <a:xfrm>
            <a:off x="10875868" y="934571"/>
            <a:ext cx="112390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작업 기간</a:t>
            </a: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endParaRPr lang="ko-KR" altLang="en-US" sz="1600" kern="0" spc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6EA2E-2CE0-AA98-FE15-B9FF4F8D1660}"/>
              </a:ext>
            </a:extLst>
          </p:cNvPr>
          <p:cNvSpPr txBox="1"/>
          <p:nvPr/>
        </p:nvSpPr>
        <p:spPr>
          <a:xfrm>
            <a:off x="9435238" y="1361281"/>
            <a:ext cx="2424062" cy="405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2022.10.17 ~ 2022.12.06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B05E27-922E-039F-37A0-0EAE340F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361" y="6582631"/>
            <a:ext cx="2036716" cy="2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3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091515" y="117100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역할 분담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1327536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237778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1315530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237778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4787516" y="3202997"/>
            <a:ext cx="1151215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226220" y="3202997"/>
            <a:ext cx="1092855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4780021" y="3959002"/>
            <a:ext cx="1151215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233716" y="3951507"/>
            <a:ext cx="10928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4878162" y="3252791"/>
            <a:ext cx="1022408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임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??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286811" y="3237801"/>
            <a:ext cx="106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정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??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4896546" y="3998725"/>
            <a:ext cx="1031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엄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??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298799" y="4001301"/>
            <a:ext cx="102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박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??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5CCA4F-DF5F-45D9-9757-9CA7BF77B77F}"/>
              </a:ext>
            </a:extLst>
          </p:cNvPr>
          <p:cNvSpPr txBox="1"/>
          <p:nvPr/>
        </p:nvSpPr>
        <p:spPr>
          <a:xfrm>
            <a:off x="1544320" y="1757032"/>
            <a:ext cx="320662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주문조회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·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장바구니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메인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·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상품 카테고리 페이지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설계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U 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339FC-0701-0FC0-538C-282A2CBE214C}"/>
              </a:ext>
            </a:extLst>
          </p:cNvPr>
          <p:cNvSpPr txBox="1"/>
          <p:nvPr/>
        </p:nvSpPr>
        <p:spPr>
          <a:xfrm>
            <a:off x="1544319" y="4149698"/>
            <a:ext cx="320662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상품후기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·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이미지 업로드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1:1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문의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·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공지사항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설계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U 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F0BB2-A69D-3AC2-63B2-7CE48A39CC1E}"/>
              </a:ext>
            </a:extLst>
          </p:cNvPr>
          <p:cNvSpPr txBox="1"/>
          <p:nvPr/>
        </p:nvSpPr>
        <p:spPr>
          <a:xfrm>
            <a:off x="7606564" y="4190355"/>
            <a:ext cx="3018631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회원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·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배송지 관리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로그인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·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회원가입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설계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U 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36AD-CED4-104D-049A-CD8A5A86E7C7}"/>
              </a:ext>
            </a:extLst>
          </p:cNvPr>
          <p:cNvSpPr txBox="1"/>
          <p:nvPr/>
        </p:nvSpPr>
        <p:spPr>
          <a:xfrm>
            <a:off x="7606564" y="1738466"/>
            <a:ext cx="279661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상품등록 및 재고 관리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결제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·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관리자 페이지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설계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U 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54AC2F-7B23-1F82-9054-C9512D9B1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361" y="6582631"/>
            <a:ext cx="2036716" cy="2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1107C3-E4CF-4DB2-AE25-B3347EA2C2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85347" y="2459504"/>
            <a:ext cx="448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 로 젝 트 </a:t>
            </a:r>
            <a:endParaRPr lang="en-US" altLang="ko-KR" sz="60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                </a:t>
            </a:r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 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153391" y="145273"/>
            <a:ext cx="218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개발 환경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C1048A-DEFE-4B89-B2EB-4F958DFD3880}"/>
              </a:ext>
            </a:extLst>
          </p:cNvPr>
          <p:cNvSpPr/>
          <p:nvPr/>
        </p:nvSpPr>
        <p:spPr>
          <a:xfrm>
            <a:off x="925220" y="1193045"/>
            <a:ext cx="2885764" cy="830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35A669-552F-4998-9760-5D2543A97BC8}"/>
              </a:ext>
            </a:extLst>
          </p:cNvPr>
          <p:cNvSpPr/>
          <p:nvPr/>
        </p:nvSpPr>
        <p:spPr>
          <a:xfrm>
            <a:off x="911532" y="2023305"/>
            <a:ext cx="2899452" cy="4172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000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5F9846-35A9-48FE-AC37-AE70C1C06554}"/>
              </a:ext>
            </a:extLst>
          </p:cNvPr>
          <p:cNvSpPr txBox="1"/>
          <p:nvPr/>
        </p:nvSpPr>
        <p:spPr>
          <a:xfrm>
            <a:off x="1929537" y="1370438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 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FA96A-A1D8-43E7-9971-06CC41D83690}"/>
              </a:ext>
            </a:extLst>
          </p:cNvPr>
          <p:cNvSpPr txBox="1"/>
          <p:nvPr/>
        </p:nvSpPr>
        <p:spPr>
          <a:xfrm>
            <a:off x="1152744" y="2152952"/>
            <a:ext cx="2535770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운 영 체 제 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Window 10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   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웹 서 버 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-15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Apache Tomcat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데 이 터  베 이 스 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My S Q L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형상  관 리   도구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G i t   H u b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C215AE-7F52-4714-9958-987C5B7DE588}"/>
              </a:ext>
            </a:extLst>
          </p:cNvPr>
          <p:cNvSpPr/>
          <p:nvPr/>
        </p:nvSpPr>
        <p:spPr>
          <a:xfrm>
            <a:off x="4653118" y="1193045"/>
            <a:ext cx="2885764" cy="8553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A3AAF-D168-43B8-A358-E9401C0CE9AB}"/>
              </a:ext>
            </a:extLst>
          </p:cNvPr>
          <p:cNvSpPr/>
          <p:nvPr/>
        </p:nvSpPr>
        <p:spPr>
          <a:xfrm>
            <a:off x="8402852" y="2023305"/>
            <a:ext cx="2872550" cy="4172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A3126-4DCA-4BEF-8B5F-0587BE498EC6}"/>
              </a:ext>
            </a:extLst>
          </p:cNvPr>
          <p:cNvSpPr txBox="1"/>
          <p:nvPr/>
        </p:nvSpPr>
        <p:spPr>
          <a:xfrm>
            <a:off x="5240789" y="1384345"/>
            <a:ext cx="1760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Frontend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6403B8-C477-4303-BED9-69690B9FFD68}"/>
              </a:ext>
            </a:extLst>
          </p:cNvPr>
          <p:cNvSpPr/>
          <p:nvPr/>
        </p:nvSpPr>
        <p:spPr>
          <a:xfrm>
            <a:off x="8381016" y="1197162"/>
            <a:ext cx="2885764" cy="834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CF6D3F-F3F7-4931-899E-CE5D9453CE52}"/>
              </a:ext>
            </a:extLst>
          </p:cNvPr>
          <p:cNvSpPr/>
          <p:nvPr/>
        </p:nvSpPr>
        <p:spPr>
          <a:xfrm>
            <a:off x="4658485" y="2048378"/>
            <a:ext cx="2889263" cy="4172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9BB7B2-3D85-457D-BDCC-D1D7432B8A6A}"/>
              </a:ext>
            </a:extLst>
          </p:cNvPr>
          <p:cNvSpPr txBox="1"/>
          <p:nvPr/>
        </p:nvSpPr>
        <p:spPr>
          <a:xfrm>
            <a:off x="9000691" y="1359101"/>
            <a:ext cx="1646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Backend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5DB345-F4AC-886F-9C39-320C1FCC8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15" y="6117066"/>
            <a:ext cx="590527" cy="6229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2718BA-7370-41C9-F84F-F4DE677690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63" y="6066149"/>
            <a:ext cx="686530" cy="686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D12511-0D5D-898D-0E67-C9227E91D7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78" y="6090559"/>
            <a:ext cx="630264" cy="5974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BE047C-4625-0CBE-58CC-43832A382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98" y="6075945"/>
            <a:ext cx="645639" cy="645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AA845C-19B6-5D75-5F19-8C176BF72CD0}"/>
              </a:ext>
            </a:extLst>
          </p:cNvPr>
          <p:cNvSpPr txBox="1"/>
          <p:nvPr/>
        </p:nvSpPr>
        <p:spPr>
          <a:xfrm>
            <a:off x="4686545" y="2093018"/>
            <a:ext cx="2845623" cy="398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Language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Html5 · CSS3·Javascript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  D  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VS</a:t>
            </a:r>
            <a:r>
              <a:rPr lang="ko-KR" altLang="en-US" sz="20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sz="20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code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W E B 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Ajax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 P I</a:t>
            </a:r>
            <a:endParaRPr lang="en-US" altLang="ko-KR" sz="2000" b="1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Iamport </a:t>
            </a:r>
            <a:r>
              <a:rPr lang="ko-KR" altLang="en-US" sz="16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결제</a:t>
            </a:r>
            <a:r>
              <a:rPr lang="en-US" altLang="ko-KR" sz="16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· kakao map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NaverLogin · </a:t>
            </a:r>
            <a:r>
              <a:rPr lang="ko-KR" altLang="en-US" sz="16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도로명 주소</a:t>
            </a:r>
            <a:endParaRPr lang="en-US" altLang="ko-KR" sz="1600" b="1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726150-7294-C4C0-B349-A33F342D78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7" y="6191613"/>
            <a:ext cx="494453" cy="5387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6BD4CAD-E475-9D11-09D2-7A6FD2F790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545" y="6185483"/>
            <a:ext cx="494453" cy="55680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2F26520-CE30-67B3-8EAB-A6FF47317E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25" y="6215712"/>
            <a:ext cx="465435" cy="4722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585D4C-ED61-777C-8F3A-50DBCD3C8D13}"/>
              </a:ext>
            </a:extLst>
          </p:cNvPr>
          <p:cNvSpPr txBox="1"/>
          <p:nvPr/>
        </p:nvSpPr>
        <p:spPr>
          <a:xfrm>
            <a:off x="8601222" y="2095103"/>
            <a:ext cx="2535770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Language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J  A  V  A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  D  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Intellij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F r a m e    W o  r k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S p r  i n g  F r a m e W o r k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M  y  B a t i  s 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9D08AC1-2522-36B8-C03D-3070CF82AE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368" y="5917397"/>
            <a:ext cx="800468" cy="80046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26A7C2B-4C14-5B6C-BF58-07FBA458BD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289" y="6063145"/>
            <a:ext cx="703075" cy="6672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5D3B7D-48B4-5D78-560E-DFE5AD5BB8BA}"/>
              </a:ext>
            </a:extLst>
          </p:cNvPr>
          <p:cNvPicPr>
            <a:picLocks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90" y="6161010"/>
            <a:ext cx="536918" cy="4944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D3E81E-0591-9875-A7E3-7B4C85F6658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87" y="6087819"/>
            <a:ext cx="567644" cy="5676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E843B6-B5C0-9820-A857-3ED785A47A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00512" y="6523766"/>
            <a:ext cx="2352675" cy="27622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E017358-64BA-FB6F-CE5E-F469D03898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282" y="6098431"/>
            <a:ext cx="632442" cy="63244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C0FDE4E-1328-D6F8-4DDB-AE1209BB90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24" y="6021116"/>
            <a:ext cx="751303" cy="7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089733-AB73-402F-B56B-8DF28AF3219E}"/>
              </a:ext>
            </a:extLst>
          </p:cNvPr>
          <p:cNvSpPr/>
          <p:nvPr/>
        </p:nvSpPr>
        <p:spPr>
          <a:xfrm>
            <a:off x="6105995" y="3089458"/>
            <a:ext cx="5581571" cy="31380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C8E170-D255-5F9E-F8DD-20AFDCACF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76" b="17204"/>
          <a:stretch/>
        </p:blipFill>
        <p:spPr>
          <a:xfrm>
            <a:off x="5971308" y="1248004"/>
            <a:ext cx="4702515" cy="1546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3DE4D1-B90E-F7E4-5F87-E47235CC7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11"/>
          <a:stretch/>
        </p:blipFill>
        <p:spPr>
          <a:xfrm>
            <a:off x="6219621" y="3145719"/>
            <a:ext cx="5354317" cy="30818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8A90D1-561D-CD1F-F0A0-3EE686D73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47" y="1196049"/>
            <a:ext cx="5195928" cy="5031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4166F-2B8C-1CEF-5F13-E10E7EE519AE}"/>
              </a:ext>
            </a:extLst>
          </p:cNvPr>
          <p:cNvSpPr txBox="1"/>
          <p:nvPr/>
        </p:nvSpPr>
        <p:spPr>
          <a:xfrm>
            <a:off x="1153390" y="145273"/>
            <a:ext cx="4482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 규모</a:t>
            </a:r>
          </a:p>
        </p:txBody>
      </p:sp>
    </p:spTree>
    <p:extLst>
      <p:ext uri="{BB962C8B-B14F-4D97-AF65-F5344CB8AC3E}">
        <p14:creationId xmlns:p14="http://schemas.microsoft.com/office/powerpoint/2010/main" val="263257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165687" y="102125"/>
            <a:ext cx="4824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Work flow (</a:t>
            </a:r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관리자</a:t>
            </a:r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 </a:t>
            </a:r>
            <a:endParaRPr lang="ko-KR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243274" y="608850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F l o w   C h a r t </a:t>
            </a:r>
            <a:endParaRPr lang="ko-KR" altLang="en-US" sz="12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F84C0B-F69E-F835-B36D-76410800A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1" y="991470"/>
            <a:ext cx="8216188" cy="58665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3A0186-2A06-8B19-452F-D7242860B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8361" y="6582631"/>
            <a:ext cx="2036716" cy="2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4213</TotalTime>
  <Words>547</Words>
  <Application>Microsoft Office PowerPoint</Application>
  <PresentationFormat>와이드스크린</PresentationFormat>
  <Paragraphs>208</Paragraphs>
  <Slides>34</Slides>
  <Notes>3</Notes>
  <HiddenSlides>0</HiddenSlides>
  <MMClips>11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나눔스퀘어 ExtraBold</vt:lpstr>
      <vt:lpstr>나눔스퀘어 Light</vt:lpstr>
      <vt:lpstr>나눔스퀘어라운드 Bold</vt:lpstr>
      <vt:lpstr>나눔스퀘어라운드 Light</vt:lpstr>
      <vt:lpstr>나눔스퀘어라운드OTF Bold</vt:lpstr>
      <vt:lpstr>나눔스퀘어라운드OTF ExtraBold</vt:lpstr>
      <vt:lpstr>나눔스퀘어라운드OTF Light</vt:lpstr>
      <vt:lpstr>나눔스퀘어라운드OTF Regular</vt:lpstr>
      <vt:lpstr>맑은 고딕</vt:lpstr>
      <vt:lpstr>맑은 고딕 Semilight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</cp:lastModifiedBy>
  <cp:revision>200</cp:revision>
  <dcterms:created xsi:type="dcterms:W3CDTF">2021-06-18T07:08:44Z</dcterms:created>
  <dcterms:modified xsi:type="dcterms:W3CDTF">2023-02-13T08:47:48Z</dcterms:modified>
</cp:coreProperties>
</file>